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70" r:id="rId4"/>
    <p:sldId id="267" r:id="rId5"/>
    <p:sldId id="278" r:id="rId6"/>
    <p:sldId id="268" r:id="rId7"/>
    <p:sldId id="279" r:id="rId8"/>
    <p:sldId id="264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B79"/>
    <a:srgbClr val="5DA2B1"/>
    <a:srgbClr val="3F8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0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3A6B-BB26-4B12-BFB8-2B873AE12267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701FA-A99B-4EA7-BD9A-49A04217B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22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32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25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01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18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22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54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935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097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1ECB1-5A5B-4C6B-8360-EEF4E7804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FCC059-4D8E-4C87-A4D1-E4C9E1D5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04FCF4-9A9C-407F-A896-63764D12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E786-3F61-4FD7-AF4B-5CAEC066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26972-3EDC-4D3D-817C-4CCC7969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2905"/>
      </p:ext>
    </p:extLst>
  </p:cSld>
  <p:clrMapOvr>
    <a:masterClrMapping/>
  </p:clrMapOvr>
  <p:transition spd="slow" advClick="0" advTm="1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17C0B-618B-4B07-8FEE-212F45DF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6156C6-4F3E-4B26-BEF6-C658183E3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0B155B-888E-4B42-8139-225B7CE4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848B8B-A45D-48D2-B95C-C2340234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2847D2-37FF-491E-86F7-2A77B2A5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15817"/>
      </p:ext>
    </p:extLst>
  </p:cSld>
  <p:clrMapOvr>
    <a:masterClrMapping/>
  </p:clrMapOvr>
  <p:transition spd="slow" advClick="0" advTm="1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1B51B0E-C5ED-4931-852F-A8DA7E1DB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5174B4-31E8-4BEF-8942-FD3548C70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B8F4D3-431E-44CF-A028-C91E2137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D0F09A-E73B-492B-B10B-3218D86A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BE3E4A-3F9F-4FA6-A0A2-122D22E5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763146"/>
      </p:ext>
    </p:extLst>
  </p:cSld>
  <p:clrMapOvr>
    <a:masterClrMapping/>
  </p:clrMapOvr>
  <p:transition spd="slow" advClick="0" advTm="1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A1C3F-F90A-43A4-9ECD-F00719B5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D4E4-35F0-4517-A710-16EC9662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2627A-5DA8-42DB-A0E5-883D1EDE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9759C-075D-43BD-B60D-906336D3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769EA7-A4C8-47A7-9F4D-3E4EF4FE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0956"/>
      </p:ext>
    </p:extLst>
  </p:cSld>
  <p:clrMapOvr>
    <a:masterClrMapping/>
  </p:clrMapOvr>
  <p:transition spd="slow" advClick="0" advTm="1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30536-6B8C-499F-B691-282A56B2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2699D7-1ACB-40EF-8948-18C67F14D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C0F2B-275E-4EFF-8736-59FDF652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CBD68-7556-4277-A9CC-0E3698CD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552142-513F-4E0A-A832-EC32ABA8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929136"/>
      </p:ext>
    </p:extLst>
  </p:cSld>
  <p:clrMapOvr>
    <a:masterClrMapping/>
  </p:clrMapOvr>
  <p:transition spd="slow" advClick="0" advTm="1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A5A0C-41EF-4EF1-B9B9-E309AF82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8F9A6-7009-487C-9335-9B2655AF3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2523A4-6D85-4E26-BAD9-B5DED0F0D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1B68CC-03DA-4133-9A62-45795BDC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33D43-A8D0-4374-ACF8-E247BE39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94F08B-6269-48AE-88E7-BDBB0876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17601"/>
      </p:ext>
    </p:extLst>
  </p:cSld>
  <p:clrMapOvr>
    <a:masterClrMapping/>
  </p:clrMapOvr>
  <p:transition spd="slow" advClick="0" advTm="1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4134E-0BE5-46C0-929C-F9D4A023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2113C5-ADEA-4974-BB14-86DAC381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390FF6-61F4-44DF-9C58-15C7C9EAC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84E920-1203-43C5-9836-AEA955263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FAE36B-07A4-4C4E-9A5F-B58F2699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6239AA-BEC2-47D5-B295-1C438B9D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37E89F-FD72-4884-A2DC-4121C65F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094C68-E649-4A58-B70D-88A20352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660699"/>
      </p:ext>
    </p:extLst>
  </p:cSld>
  <p:clrMapOvr>
    <a:masterClrMapping/>
  </p:clrMapOvr>
  <p:transition spd="slow" advClick="0" advTm="1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F94A4-B8D7-43C1-80C9-73E124F4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4A534-7F72-44DB-AAA0-39763DA8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8F81B8-2C1B-46DA-9FC4-FA4EA6C3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DEF5E0-2338-4BAC-8681-B56466F2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449038"/>
      </p:ext>
    </p:extLst>
  </p:cSld>
  <p:clrMapOvr>
    <a:masterClrMapping/>
  </p:clrMapOvr>
  <p:transition spd="slow" advClick="0" advTm="1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AE1E47-1B45-4380-AE38-48F51410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744B09-219A-4BAE-A64A-BA6F51CC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5B1853-F3A0-4843-A7DD-B071FABA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800759"/>
      </p:ext>
    </p:extLst>
  </p:cSld>
  <p:clrMapOvr>
    <a:masterClrMapping/>
  </p:clrMapOvr>
  <p:transition spd="slow" advClick="0" advTm="1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05EE-C361-48B2-881C-5FEDBCF9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6B7BA2-C07B-486A-AEBA-E8A379FA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09B8D7-C342-4349-A52B-0F630C496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1A0A05-2E78-4B68-9275-72A69813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8D064B-850C-449A-B16D-36BA1C5A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919E08-2488-46A8-8B39-E8E3B1A7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75376"/>
      </p:ext>
    </p:extLst>
  </p:cSld>
  <p:clrMapOvr>
    <a:masterClrMapping/>
  </p:clrMapOvr>
  <p:transition spd="slow" advClick="0" advTm="1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9821D-3169-462D-BDC5-707DAA37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970DE-180B-463A-842D-4B948B1E4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048C78-1503-4FD7-8859-990F963DF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4969D1-8A89-4051-A7A3-053E791C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B7B8CF-C72E-438F-A999-E8DA5482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73A437-B948-459B-B14D-44D796DE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7962"/>
      </p:ext>
    </p:extLst>
  </p:cSld>
  <p:clrMapOvr>
    <a:masterClrMapping/>
  </p:clrMapOvr>
  <p:transition spd="slow" advClick="0" advTm="1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74BBE8-1815-4000-8008-945E8B56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E314DF-819C-4FF1-9C2E-69194E155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1525E-7C66-46A7-89CD-0A0836A4B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BAB08-D03A-4FEF-8092-001CB785BBAB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269161-46AB-416B-9C71-590B71BBF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47D277-5155-4804-A42E-790F5C4F8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20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F0619E-4756-4954-A4E7-46CF1FC4C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A_标题 1">
            <a:extLst>
              <a:ext uri="{FF2B5EF4-FFF2-40B4-BE49-F238E27FC236}">
                <a16:creationId xmlns:a16="http://schemas.microsoft.com/office/drawing/2014/main" id="{E13AA164-BC9A-414E-9805-77CA1695B2B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703786" y="2992924"/>
            <a:ext cx="8839200" cy="113793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基于中国古代史的知识问答系统</a:t>
            </a:r>
            <a:endParaRPr lang="en-US" altLang="zh-CN" sz="4000" b="1" spc="600" dirty="0">
              <a:solidFill>
                <a:srgbClr val="3A5B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40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任务完成情况概览</a:t>
            </a:r>
            <a:r>
              <a:rPr lang="en-US" altLang="zh-CN" sz="40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</a:p>
          <a:p>
            <a:r>
              <a:rPr lang="en-US" altLang="zh-CN" sz="28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</a:t>
            </a:r>
            <a:r>
              <a:rPr lang="zh-CN" altLang="en-US" sz="28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1-Task</a:t>
            </a:r>
            <a:r>
              <a:rPr lang="zh-CN" altLang="en-US" sz="28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9-Human</a:t>
            </a:r>
            <a:r>
              <a:rPr lang="zh-CN" altLang="en-US" sz="28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Eye</a:t>
            </a:r>
            <a:endParaRPr lang="zh-CN" altLang="en-US" sz="2800" b="1" spc="600" dirty="0">
              <a:solidFill>
                <a:srgbClr val="3A5B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_副标题 2">
            <a:extLst>
              <a:ext uri="{FF2B5EF4-FFF2-40B4-BE49-F238E27FC236}">
                <a16:creationId xmlns:a16="http://schemas.microsoft.com/office/drawing/2014/main" id="{DD327DFF-92FA-4AF5-8622-A6B6881DEE7F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83935" y="4701916"/>
            <a:ext cx="8028884" cy="3834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370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黄钊恒 </a:t>
            </a:r>
            <a:r>
              <a:rPr lang="en-US" altLang="zh-CN" sz="2370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2018202064</a:t>
            </a:r>
          </a:p>
          <a:p>
            <a:pPr marL="0" indent="0" algn="ctr">
              <a:buNone/>
            </a:pPr>
            <a:r>
              <a:rPr lang="zh-CN" altLang="en-US" sz="2370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郝文轩 </a:t>
            </a:r>
            <a:r>
              <a:rPr lang="en-US" altLang="zh-CN" sz="2370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2018200077</a:t>
            </a:r>
            <a:endParaRPr lang="zh-CN" altLang="en-US" sz="2370" spc="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55536F9-82A1-4108-BC57-EAC0C8658EEC}"/>
              </a:ext>
            </a:extLst>
          </p:cNvPr>
          <p:cNvGrpSpPr/>
          <p:nvPr/>
        </p:nvGrpSpPr>
        <p:grpSpPr>
          <a:xfrm>
            <a:off x="3670300" y="1092200"/>
            <a:ext cx="4851400" cy="1900726"/>
            <a:chOff x="-228236" y="1871981"/>
            <a:chExt cx="5225862" cy="220759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7C5E18-0D26-4F1D-8B89-E81C35C201CA}"/>
                </a:ext>
              </a:extLst>
            </p:cNvPr>
            <p:cNvSpPr/>
            <p:nvPr/>
          </p:nvSpPr>
          <p:spPr>
            <a:xfrm>
              <a:off x="-228236" y="1871981"/>
              <a:ext cx="5225862" cy="2207599"/>
            </a:xfrm>
            <a:prstGeom prst="rect">
              <a:avLst/>
            </a:prstGeom>
            <a:solidFill>
              <a:srgbClr val="3A5B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A6476973-E658-4B70-A93D-723D121CD35D}"/>
                </a:ext>
              </a:extLst>
            </p:cNvPr>
            <p:cNvSpPr/>
            <p:nvPr/>
          </p:nvSpPr>
          <p:spPr bwMode="auto">
            <a:xfrm>
              <a:off x="1558670" y="2147415"/>
              <a:ext cx="1711051" cy="1656728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78041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8AED7DB-4C1A-42C9-B3E7-83B8F1EB5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30EB8F-57B8-4DEE-893B-5258B261AB87}"/>
              </a:ext>
            </a:extLst>
          </p:cNvPr>
          <p:cNvSpPr/>
          <p:nvPr/>
        </p:nvSpPr>
        <p:spPr>
          <a:xfrm>
            <a:off x="3365500" y="954637"/>
            <a:ext cx="5435600" cy="1890163"/>
          </a:xfrm>
          <a:prstGeom prst="rect">
            <a:avLst/>
          </a:prstGeom>
          <a:solidFill>
            <a:srgbClr val="3A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EFD285-CFEB-4177-A346-2AAB9ECDA988}"/>
              </a:ext>
            </a:extLst>
          </p:cNvPr>
          <p:cNvSpPr/>
          <p:nvPr/>
        </p:nvSpPr>
        <p:spPr>
          <a:xfrm>
            <a:off x="3200401" y="3213606"/>
            <a:ext cx="589279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spc="600" dirty="0">
                <a:solidFill>
                  <a:srgbClr val="3A5B79"/>
                </a:solidFill>
                <a:latin typeface="微软雅黑" pitchFamily="34" charset="-122"/>
                <a:ea typeface="微软雅黑" pitchFamily="34" charset="-122"/>
              </a:rPr>
              <a:t>研究背景介绍</a:t>
            </a:r>
            <a:endParaRPr lang="en-US" altLang="zh-CN" sz="6600" b="1" spc="600" dirty="0">
              <a:solidFill>
                <a:srgbClr val="3A5B79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6600" b="1" spc="600" dirty="0">
                <a:solidFill>
                  <a:srgbClr val="3A5B79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6600" b="1" spc="600" dirty="0">
                <a:solidFill>
                  <a:srgbClr val="3A5B79"/>
                </a:solidFill>
                <a:latin typeface="微软雅黑" pitchFamily="34" charset="-122"/>
                <a:ea typeface="微软雅黑" pitchFamily="34" charset="-122"/>
              </a:rPr>
              <a:t> 识别模型</a:t>
            </a:r>
          </a:p>
        </p:txBody>
      </p:sp>
    </p:spTree>
    <p:extLst>
      <p:ext uri="{BB962C8B-B14F-4D97-AF65-F5344CB8AC3E}">
        <p14:creationId xmlns:p14="http://schemas.microsoft.com/office/powerpoint/2010/main" val="37213719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3">
            <a:extLst>
              <a:ext uri="{FF2B5EF4-FFF2-40B4-BE49-F238E27FC236}">
                <a16:creationId xmlns:a16="http://schemas.microsoft.com/office/drawing/2014/main" id="{B7CC6B6C-8B70-442E-88F3-CFB8CC16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101" y="1799623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3A5B7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C5AB1D-CC4F-4CB9-9A99-5C371E8CF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476" y="2126648"/>
            <a:ext cx="3924300" cy="51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我们搭建了一个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CRNN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模型，在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360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万张图片上训练，在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40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张图片上测试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圆角矩形 15">
            <a:extLst>
              <a:ext uri="{FF2B5EF4-FFF2-40B4-BE49-F238E27FC236}">
                <a16:creationId xmlns:a16="http://schemas.microsoft.com/office/drawing/2014/main" id="{C4B61960-83E6-472F-8148-8AA2E5506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101" y="4009423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3A5B7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C9C273-8858-4B5B-B2CF-E320DA858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476" y="4336448"/>
            <a:ext cx="3924300" cy="51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搭建了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mfcc+VGG16(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Densenet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的模型，在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THCHS30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上训练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200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个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epoch</a:t>
            </a:r>
          </a:p>
        </p:txBody>
      </p:sp>
      <p:sp>
        <p:nvSpPr>
          <p:cNvPr id="6" name="圆角矩形 17">
            <a:extLst>
              <a:ext uri="{FF2B5EF4-FFF2-40B4-BE49-F238E27FC236}">
                <a16:creationId xmlns:a16="http://schemas.microsoft.com/office/drawing/2014/main" id="{7A296013-768B-416B-968F-B7278E61D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739" y="1564673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3A5B79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449839-2FE0-46D4-A10C-012B5C38D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514" y="1613886"/>
            <a:ext cx="2797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OCR</a:t>
            </a:r>
          </a:p>
        </p:txBody>
      </p:sp>
      <p:sp>
        <p:nvSpPr>
          <p:cNvPr id="8" name="圆角矩形 19">
            <a:extLst>
              <a:ext uri="{FF2B5EF4-FFF2-40B4-BE49-F238E27FC236}">
                <a16:creationId xmlns:a16="http://schemas.microsoft.com/office/drawing/2014/main" id="{CBDE88A9-C62B-48F0-9035-DEB550EC1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739" y="3815748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3A5B79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C5AAA2-3F56-4C85-8D71-78354A628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464" y="3868136"/>
            <a:ext cx="2797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ASR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5D31676-A94B-4B44-9231-B0F68B794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15" y="518908"/>
            <a:ext cx="4591050" cy="28694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AC2DF65-89D2-7F40-A1EC-BB3DA934C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15" y="3383019"/>
            <a:ext cx="4591050" cy="285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4257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8AED7DB-4C1A-42C9-B3E7-83B8F1EB5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30EB8F-57B8-4DEE-893B-5258B261AB87}"/>
              </a:ext>
            </a:extLst>
          </p:cNvPr>
          <p:cNvSpPr/>
          <p:nvPr/>
        </p:nvSpPr>
        <p:spPr>
          <a:xfrm>
            <a:off x="3365500" y="954637"/>
            <a:ext cx="5435600" cy="1890163"/>
          </a:xfrm>
          <a:prstGeom prst="rect">
            <a:avLst/>
          </a:prstGeom>
          <a:solidFill>
            <a:srgbClr val="3A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EFD285-CFEB-4177-A346-2AAB9ECDA988}"/>
              </a:ext>
            </a:extLst>
          </p:cNvPr>
          <p:cNvSpPr/>
          <p:nvPr/>
        </p:nvSpPr>
        <p:spPr>
          <a:xfrm>
            <a:off x="3200401" y="3213606"/>
            <a:ext cx="58927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spc="600" dirty="0">
                <a:solidFill>
                  <a:srgbClr val="3A5B79"/>
                </a:solidFill>
                <a:latin typeface="微软雅黑" pitchFamily="34" charset="-122"/>
                <a:ea typeface="微软雅黑" pitchFamily="34" charset="-122"/>
              </a:rPr>
              <a:t>知识图谱</a:t>
            </a:r>
          </a:p>
        </p:txBody>
      </p:sp>
    </p:spTree>
    <p:extLst>
      <p:ext uri="{BB962C8B-B14F-4D97-AF65-F5344CB8AC3E}">
        <p14:creationId xmlns:p14="http://schemas.microsoft.com/office/powerpoint/2010/main" val="8100588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3">
            <a:extLst>
              <a:ext uri="{FF2B5EF4-FFF2-40B4-BE49-F238E27FC236}">
                <a16:creationId xmlns:a16="http://schemas.microsoft.com/office/drawing/2014/main" id="{4371301D-9D53-EC46-9CC6-C6FD8A8AB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101" y="1799623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3A5B7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EEA7E-D358-794B-BEC7-C3906FD1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476" y="2126648"/>
            <a:ext cx="392430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利用已知的字典，构建模型抽取实体。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将主谓宾化为三元组，所有的三元组构成一个有向图。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1725078-FA5A-D841-ADDF-C0451E64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739" y="1564673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3A5B79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273B58-0F91-414E-BDD2-F7C9F68D0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514" y="1613886"/>
            <a:ext cx="2797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知识图谱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EDD3E6-853F-E04B-B4E2-BDA2EF302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16" y="1326346"/>
            <a:ext cx="6090270" cy="42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0383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8AED7DB-4C1A-42C9-B3E7-83B8F1EB5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30EB8F-57B8-4DEE-893B-5258B261AB87}"/>
              </a:ext>
            </a:extLst>
          </p:cNvPr>
          <p:cNvSpPr/>
          <p:nvPr/>
        </p:nvSpPr>
        <p:spPr>
          <a:xfrm>
            <a:off x="3365500" y="954637"/>
            <a:ext cx="5435600" cy="1890163"/>
          </a:xfrm>
          <a:prstGeom prst="rect">
            <a:avLst/>
          </a:prstGeom>
          <a:solidFill>
            <a:srgbClr val="3A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EFD285-CFEB-4177-A346-2AAB9ECDA988}"/>
              </a:ext>
            </a:extLst>
          </p:cNvPr>
          <p:cNvSpPr/>
          <p:nvPr/>
        </p:nvSpPr>
        <p:spPr>
          <a:xfrm>
            <a:off x="3200401" y="3213606"/>
            <a:ext cx="58927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spc="600" dirty="0">
                <a:solidFill>
                  <a:srgbClr val="3A5B79"/>
                </a:solidFill>
                <a:latin typeface="微软雅黑" pitchFamily="34" charset="-122"/>
                <a:ea typeface="微软雅黑" pitchFamily="34" charset="-122"/>
              </a:rPr>
              <a:t>聊天机器人</a:t>
            </a:r>
          </a:p>
        </p:txBody>
      </p:sp>
    </p:spTree>
    <p:extLst>
      <p:ext uri="{BB962C8B-B14F-4D97-AF65-F5344CB8AC3E}">
        <p14:creationId xmlns:p14="http://schemas.microsoft.com/office/powerpoint/2010/main" val="144688196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3">
            <a:extLst>
              <a:ext uri="{FF2B5EF4-FFF2-40B4-BE49-F238E27FC236}">
                <a16:creationId xmlns:a16="http://schemas.microsoft.com/office/drawing/2014/main" id="{4371301D-9D53-EC46-9CC6-C6FD8A8AB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101" y="1799623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3A5B7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EEA7E-D358-794B-BEC7-C3906FD1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476" y="2126648"/>
            <a:ext cx="392430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用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实现了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SPARQL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查询。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这也是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neo4j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图数据库的查询逻辑。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1725078-FA5A-D841-ADDF-C0451E64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739" y="1564673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3A5B79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273B58-0F91-414E-BDD2-F7C9F68D0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514" y="1613886"/>
            <a:ext cx="2797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聊天机器人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F3F61C-A59D-9E4A-837F-5A953B215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31" y="3509361"/>
            <a:ext cx="3847170" cy="19235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F6BC29-7746-E04C-9E12-B145CB6A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815" y="1644805"/>
            <a:ext cx="6056891" cy="35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600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13267EB-80DD-424B-8ABC-1D6503D42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A_标题 1">
            <a:extLst>
              <a:ext uri="{FF2B5EF4-FFF2-40B4-BE49-F238E27FC236}">
                <a16:creationId xmlns:a16="http://schemas.microsoft.com/office/drawing/2014/main" id="{6764BBAC-E04B-4B0A-AA50-4BFF94FAC423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701800" y="3304530"/>
            <a:ext cx="8839200" cy="113793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谢谢您的观看</a:t>
            </a:r>
            <a:endParaRPr lang="en-US" altLang="zh-CN" sz="6600" b="1" spc="600" dirty="0">
              <a:solidFill>
                <a:srgbClr val="3A5B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概览结束，接下来请观赏报告 </a:t>
            </a:r>
            <a:r>
              <a:rPr lang="en-US" altLang="zh-CN" sz="24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spc="600" dirty="0">
                <a:solidFill>
                  <a:srgbClr val="3A5B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4163F1C-8E8F-46B8-BBEF-54CABE9995A1}"/>
              </a:ext>
            </a:extLst>
          </p:cNvPr>
          <p:cNvGrpSpPr/>
          <p:nvPr/>
        </p:nvGrpSpPr>
        <p:grpSpPr>
          <a:xfrm>
            <a:off x="3670300" y="1092200"/>
            <a:ext cx="4851400" cy="1900726"/>
            <a:chOff x="-228236" y="1871981"/>
            <a:chExt cx="5225862" cy="220759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F56D300-AC00-4F94-8D21-6B81ABF4FAD3}"/>
                </a:ext>
              </a:extLst>
            </p:cNvPr>
            <p:cNvSpPr/>
            <p:nvPr/>
          </p:nvSpPr>
          <p:spPr>
            <a:xfrm>
              <a:off x="-228236" y="1871981"/>
              <a:ext cx="5225862" cy="2207599"/>
            </a:xfrm>
            <a:prstGeom prst="rect">
              <a:avLst/>
            </a:prstGeom>
            <a:solidFill>
              <a:srgbClr val="3A5B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KSO_Shape">
              <a:extLst>
                <a:ext uri="{FF2B5EF4-FFF2-40B4-BE49-F238E27FC236}">
                  <a16:creationId xmlns:a16="http://schemas.microsoft.com/office/drawing/2014/main" id="{31505650-3ADB-48D9-BD4A-225E14B29265}"/>
                </a:ext>
              </a:extLst>
            </p:cNvPr>
            <p:cNvSpPr/>
            <p:nvPr/>
          </p:nvSpPr>
          <p:spPr bwMode="auto">
            <a:xfrm>
              <a:off x="1558670" y="2147415"/>
              <a:ext cx="1711051" cy="1656728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06885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拥有20W+精美PPT模板 更多PPT模板下载至：www.58pic.com/office/ppt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155</Words>
  <Application>Microsoft Macintosh PowerPoint</Application>
  <PresentationFormat>宽屏</PresentationFormat>
  <Paragraphs>32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Calibri</vt:lpstr>
      <vt:lpstr>千图网拥有20W+精美PPT模板 更多PPT模板下载至：www.58pic.com/office/ppt​​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lzjljlc</dc:creator>
  <cp:lastModifiedBy>1335276371@qq.com</cp:lastModifiedBy>
  <cp:revision>245</cp:revision>
  <dcterms:created xsi:type="dcterms:W3CDTF">2018-02-23T07:21:57Z</dcterms:created>
  <dcterms:modified xsi:type="dcterms:W3CDTF">2020-12-17T16:27:03Z</dcterms:modified>
</cp:coreProperties>
</file>